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C6B68-ED96-423A-AF3B-099DC5562574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78B6C-CD09-4A82-BF7D-5EA89F75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0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50939-5D34-42A4-8610-3D7BA26CB92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8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50939-5D34-42A4-8610-3D7BA26CB92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0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2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5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1" y="173408"/>
            <a:ext cx="2003877" cy="1677320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0" y="5283200"/>
            <a:ext cx="12192000" cy="1574800"/>
          </a:xfrm>
          <a:prstGeom prst="rect">
            <a:avLst/>
          </a:prstGeom>
          <a:solidFill>
            <a:srgbClr val="4C7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56" y="232087"/>
            <a:ext cx="1340723" cy="1340723"/>
          </a:xfrm>
          <a:prstGeom prst="rect">
            <a:avLst/>
          </a:prstGeom>
        </p:spPr>
      </p:pic>
      <p:sp>
        <p:nvSpPr>
          <p:cNvPr id="5" name="Прямоугольник 17"/>
          <p:cNvSpPr/>
          <p:nvPr userDrawn="1"/>
        </p:nvSpPr>
        <p:spPr bwMode="auto">
          <a:xfrm>
            <a:off x="0" y="5083264"/>
            <a:ext cx="12192000" cy="198437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466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6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80" y="252349"/>
            <a:ext cx="1245513" cy="104254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312616" y="315763"/>
            <a:ext cx="10116369" cy="912208"/>
          </a:xfrm>
          <a:prstGeom prst="rect">
            <a:avLst/>
          </a:prstGeom>
          <a:solidFill>
            <a:srgbClr val="4C71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466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2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80" y="252349"/>
            <a:ext cx="1245513" cy="104254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312616" y="315763"/>
            <a:ext cx="10116369" cy="912208"/>
          </a:xfrm>
          <a:prstGeom prst="rect">
            <a:avLst/>
          </a:prstGeom>
          <a:solidFill>
            <a:srgbClr val="4C71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466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48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80" y="252349"/>
            <a:ext cx="1245513" cy="104254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312616" y="315763"/>
            <a:ext cx="10116369" cy="912208"/>
          </a:xfrm>
          <a:prstGeom prst="rect">
            <a:avLst/>
          </a:prstGeom>
          <a:solidFill>
            <a:srgbClr val="4C71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466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1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80" y="252349"/>
            <a:ext cx="1245513" cy="104254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312616" y="315763"/>
            <a:ext cx="10116369" cy="912208"/>
          </a:xfrm>
          <a:prstGeom prst="rect">
            <a:avLst/>
          </a:prstGeom>
          <a:solidFill>
            <a:srgbClr val="4C71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466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5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80" y="252349"/>
            <a:ext cx="1245513" cy="104254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312616" y="315763"/>
            <a:ext cx="10116369" cy="912208"/>
          </a:xfrm>
          <a:prstGeom prst="rect">
            <a:avLst/>
          </a:prstGeom>
          <a:solidFill>
            <a:srgbClr val="4C71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466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2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80" y="252349"/>
            <a:ext cx="1245513" cy="104254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312616" y="315763"/>
            <a:ext cx="10116369" cy="912208"/>
          </a:xfrm>
          <a:prstGeom prst="rect">
            <a:avLst/>
          </a:prstGeom>
          <a:solidFill>
            <a:srgbClr val="4C71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466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0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0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0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5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4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5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5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7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7E757-6EFF-4DF7-A58A-AA3729DDFC3E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4FD41-5846-4FA5-9C2C-17E152633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98679" y="534450"/>
            <a:ext cx="45953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C7188"/>
                </a:solidFill>
              </a:rPr>
              <a:t>Презентация</a:t>
            </a:r>
            <a:br>
              <a:rPr lang="ru-RU" sz="2400" b="1" dirty="0">
                <a:solidFill>
                  <a:srgbClr val="4C7188"/>
                </a:solidFill>
              </a:rPr>
            </a:br>
            <a:r>
              <a:rPr lang="ru-RU" sz="2400" b="1" dirty="0">
                <a:solidFill>
                  <a:srgbClr val="4C7188"/>
                </a:solidFill>
              </a:rPr>
              <a:t>возможностей компании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028" y="2649526"/>
            <a:ext cx="10586810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267" b="1" dirty="0" smtClean="0">
                <a:solidFill>
                  <a:srgbClr val="FF0000"/>
                </a:solidFill>
              </a:rPr>
              <a:t>Онлайн-панели и программирование анкет</a:t>
            </a:r>
            <a:endParaRPr lang="ru-RU" sz="4267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2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ПАНЕЛИ </a:t>
            </a:r>
            <a:r>
              <a:rPr lang="en-US" sz="3200" b="1" dirty="0">
                <a:solidFill>
                  <a:schemeClr val="bg1"/>
                </a:solidFill>
              </a:rPr>
              <a:t>OMI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92960" y="2689617"/>
            <a:ext cx="3752843" cy="831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Прямоугольник 28"/>
          <p:cNvSpPr/>
          <p:nvPr/>
        </p:nvSpPr>
        <p:spPr>
          <a:xfrm>
            <a:off x="5028244" y="2676239"/>
            <a:ext cx="991187" cy="8446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" name="Прямоугольник 29"/>
          <p:cNvSpPr/>
          <p:nvPr/>
        </p:nvSpPr>
        <p:spPr>
          <a:xfrm>
            <a:off x="1192961" y="3613159"/>
            <a:ext cx="3749977" cy="798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1" name="Прямоугольник 30"/>
          <p:cNvSpPr/>
          <p:nvPr/>
        </p:nvSpPr>
        <p:spPr>
          <a:xfrm>
            <a:off x="5028244" y="3599782"/>
            <a:ext cx="991187" cy="798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4" name="Прямоугольник 33"/>
          <p:cNvSpPr/>
          <p:nvPr/>
        </p:nvSpPr>
        <p:spPr>
          <a:xfrm>
            <a:off x="6996656" y="2709270"/>
            <a:ext cx="3749977" cy="798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Прямоугольник 34"/>
          <p:cNvSpPr/>
          <p:nvPr/>
        </p:nvSpPr>
        <p:spPr>
          <a:xfrm>
            <a:off x="10831939" y="2695891"/>
            <a:ext cx="991187" cy="798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Прямоугольник 26"/>
          <p:cNvSpPr/>
          <p:nvPr/>
        </p:nvSpPr>
        <p:spPr>
          <a:xfrm>
            <a:off x="1201378" y="1823177"/>
            <a:ext cx="3749977" cy="798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6125022" y="2707525"/>
            <a:ext cx="799741" cy="798708"/>
          </a:xfrm>
          <a:prstGeom prst="rect">
            <a:avLst/>
          </a:prstGeom>
          <a:solidFill>
            <a:srgbClr val="4C71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323436" y="3605070"/>
            <a:ext cx="799741" cy="798708"/>
          </a:xfrm>
          <a:prstGeom prst="rect">
            <a:avLst/>
          </a:prstGeom>
          <a:solidFill>
            <a:srgbClr val="4C71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313306" y="2708305"/>
            <a:ext cx="799741" cy="798708"/>
          </a:xfrm>
          <a:prstGeom prst="rect">
            <a:avLst/>
          </a:prstGeom>
          <a:solidFill>
            <a:srgbClr val="4C71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316632" y="1823177"/>
            <a:ext cx="799741" cy="798708"/>
          </a:xfrm>
          <a:prstGeom prst="rect">
            <a:avLst/>
          </a:prstGeom>
          <a:solidFill>
            <a:srgbClr val="4C71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7" y="2817488"/>
            <a:ext cx="558891" cy="625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0" y="3784043"/>
            <a:ext cx="575736" cy="499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7" y="2922888"/>
            <a:ext cx="608281" cy="383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6" y="1994926"/>
            <a:ext cx="475140" cy="410047"/>
          </a:xfrm>
          <a:prstGeom prst="rect">
            <a:avLst/>
          </a:prstGeom>
        </p:spPr>
      </p:pic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1339816" y="2006627"/>
            <a:ext cx="3584443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sz="2133" b="1" dirty="0">
                <a:solidFill>
                  <a:srgbClr val="4C7188"/>
                </a:solidFill>
              </a:rPr>
              <a:t>B2C: </a:t>
            </a:r>
            <a:r>
              <a:rPr lang="ru-RU" altLang="ru-RU" sz="2133" b="1" dirty="0">
                <a:solidFill>
                  <a:srgbClr val="4C7188"/>
                </a:solidFill>
              </a:rPr>
              <a:t>потребительская панель</a:t>
            </a:r>
            <a:endParaRPr lang="en-US" altLang="ru-RU" sz="2133" b="1" dirty="0">
              <a:solidFill>
                <a:srgbClr val="4C7188"/>
              </a:solidFill>
            </a:endParaRP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1339817" y="2909740"/>
            <a:ext cx="1971630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133" b="1" dirty="0">
                <a:solidFill>
                  <a:srgbClr val="446276"/>
                </a:solidFill>
              </a:rPr>
              <a:t>Автовладельцы</a:t>
            </a:r>
            <a:endParaRPr lang="en-US" altLang="ru-RU" sz="2133" b="1" dirty="0">
              <a:solidFill>
                <a:srgbClr val="446276"/>
              </a:solidFill>
            </a:endParaRPr>
          </a:p>
        </p:txBody>
      </p:sp>
      <p:sp>
        <p:nvSpPr>
          <p:cNvPr id="17" name="Прямоугольник 14"/>
          <p:cNvSpPr>
            <a:spLocks noChangeArrowheads="1"/>
          </p:cNvSpPr>
          <p:nvPr/>
        </p:nvSpPr>
        <p:spPr bwMode="auto">
          <a:xfrm>
            <a:off x="1339816" y="3829813"/>
            <a:ext cx="2493631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sz="2133" b="1" dirty="0">
                <a:solidFill>
                  <a:srgbClr val="446276"/>
                </a:solidFill>
              </a:rPr>
              <a:t>B2B: IT </a:t>
            </a:r>
            <a:r>
              <a:rPr lang="ru-RU" altLang="ru-RU" sz="2133" b="1" dirty="0">
                <a:solidFill>
                  <a:srgbClr val="446276"/>
                </a:solidFill>
              </a:rPr>
              <a:t>специалисты</a:t>
            </a:r>
            <a:endParaRPr lang="en-US" altLang="ru-RU" sz="2133" b="1" dirty="0">
              <a:solidFill>
                <a:srgbClr val="446276"/>
              </a:solidFill>
            </a:endParaRPr>
          </a:p>
        </p:txBody>
      </p:sp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>
            <a:off x="7143511" y="2934223"/>
            <a:ext cx="1397177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sz="2133" b="1" dirty="0">
                <a:solidFill>
                  <a:srgbClr val="446276"/>
                </a:solidFill>
              </a:rPr>
              <a:t>B2B: </a:t>
            </a:r>
            <a:r>
              <a:rPr lang="ru-RU" altLang="ru-RU" sz="2133" b="1" dirty="0">
                <a:solidFill>
                  <a:srgbClr val="446276"/>
                </a:solidFill>
              </a:rPr>
              <a:t>Врачи</a:t>
            </a:r>
            <a:endParaRPr lang="en-US" altLang="ru-RU" sz="2133" b="1" dirty="0">
              <a:solidFill>
                <a:srgbClr val="446276"/>
              </a:solidFill>
            </a:endParaRPr>
          </a:p>
        </p:txBody>
      </p:sp>
      <p:sp>
        <p:nvSpPr>
          <p:cNvPr id="22" name="Прямоугольник 8"/>
          <p:cNvSpPr>
            <a:spLocks noChangeArrowheads="1"/>
          </p:cNvSpPr>
          <p:nvPr/>
        </p:nvSpPr>
        <p:spPr bwMode="auto">
          <a:xfrm>
            <a:off x="5159078" y="2884169"/>
            <a:ext cx="773609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ru-RU" sz="2133" b="1" dirty="0">
                <a:solidFill>
                  <a:schemeClr val="bg1"/>
                </a:solidFill>
              </a:rPr>
              <a:t>166k+</a:t>
            </a:r>
            <a:endParaRPr lang="ru-RU" altLang="ru-RU" sz="2133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9"/>
          <p:cNvSpPr>
            <a:spLocks noChangeArrowheads="1"/>
          </p:cNvSpPr>
          <p:nvPr/>
        </p:nvSpPr>
        <p:spPr bwMode="auto">
          <a:xfrm>
            <a:off x="5076563" y="3793672"/>
            <a:ext cx="635751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ru-RU" sz="2133" b="1" dirty="0">
                <a:solidFill>
                  <a:schemeClr val="bg1"/>
                </a:solidFill>
              </a:rPr>
              <a:t>10k+</a:t>
            </a:r>
            <a:endParaRPr lang="ru-RU" altLang="ru-RU" sz="2133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10936406" y="2904324"/>
            <a:ext cx="635751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ru-RU" sz="2133" b="1" dirty="0">
                <a:solidFill>
                  <a:schemeClr val="bg1"/>
                </a:solidFill>
              </a:rPr>
              <a:t>16k+</a:t>
            </a:r>
            <a:endParaRPr lang="ru-RU" altLang="ru-RU" sz="2133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36661" y="1809798"/>
            <a:ext cx="991187" cy="798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5133818" y="2012611"/>
            <a:ext cx="836126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ru-RU" sz="2133" b="1" dirty="0">
                <a:solidFill>
                  <a:schemeClr val="bg1"/>
                </a:solidFill>
              </a:rPr>
              <a:t>730 k+</a:t>
            </a:r>
            <a:endParaRPr lang="ru-RU" altLang="ru-RU" sz="2133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03092" y="4506525"/>
            <a:ext cx="3749977" cy="798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9" name="Прямоугольник 38"/>
          <p:cNvSpPr/>
          <p:nvPr/>
        </p:nvSpPr>
        <p:spPr>
          <a:xfrm>
            <a:off x="5038375" y="4493149"/>
            <a:ext cx="991187" cy="798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0" name="Прямоугольник 39"/>
          <p:cNvSpPr/>
          <p:nvPr/>
        </p:nvSpPr>
        <p:spPr>
          <a:xfrm>
            <a:off x="6996656" y="3605659"/>
            <a:ext cx="3749977" cy="798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1" name="Прямоугольник 40"/>
          <p:cNvSpPr/>
          <p:nvPr/>
        </p:nvSpPr>
        <p:spPr>
          <a:xfrm>
            <a:off x="10831939" y="3592283"/>
            <a:ext cx="991187" cy="798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2" name="Прямоугольник 41"/>
          <p:cNvSpPr/>
          <p:nvPr/>
        </p:nvSpPr>
        <p:spPr>
          <a:xfrm>
            <a:off x="6996656" y="4491663"/>
            <a:ext cx="3749977" cy="798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Прямоугольник 42"/>
          <p:cNvSpPr/>
          <p:nvPr/>
        </p:nvSpPr>
        <p:spPr>
          <a:xfrm>
            <a:off x="10831939" y="4478285"/>
            <a:ext cx="991187" cy="798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4" name="Прямоугольник 43"/>
          <p:cNvSpPr/>
          <p:nvPr/>
        </p:nvSpPr>
        <p:spPr>
          <a:xfrm>
            <a:off x="7005073" y="1815677"/>
            <a:ext cx="3749977" cy="798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5" name="Прямоугольник 44"/>
          <p:cNvSpPr/>
          <p:nvPr/>
        </p:nvSpPr>
        <p:spPr>
          <a:xfrm>
            <a:off x="6125022" y="4489918"/>
            <a:ext cx="799741" cy="798708"/>
          </a:xfrm>
          <a:prstGeom prst="rect">
            <a:avLst/>
          </a:prstGeom>
          <a:solidFill>
            <a:srgbClr val="4C71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6" name="Прямоугольник 45"/>
          <p:cNvSpPr/>
          <p:nvPr/>
        </p:nvSpPr>
        <p:spPr>
          <a:xfrm>
            <a:off x="6127130" y="3597571"/>
            <a:ext cx="799741" cy="798708"/>
          </a:xfrm>
          <a:prstGeom prst="rect">
            <a:avLst/>
          </a:prstGeom>
          <a:solidFill>
            <a:srgbClr val="4C71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7" name="Прямоугольник 46"/>
          <p:cNvSpPr/>
          <p:nvPr/>
        </p:nvSpPr>
        <p:spPr>
          <a:xfrm>
            <a:off x="323436" y="4525214"/>
            <a:ext cx="799741" cy="798708"/>
          </a:xfrm>
          <a:prstGeom prst="rect">
            <a:avLst/>
          </a:prstGeom>
          <a:solidFill>
            <a:srgbClr val="4C71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8" name="Прямоугольник 47"/>
          <p:cNvSpPr/>
          <p:nvPr/>
        </p:nvSpPr>
        <p:spPr>
          <a:xfrm>
            <a:off x="6120326" y="1815677"/>
            <a:ext cx="799741" cy="798708"/>
          </a:xfrm>
          <a:prstGeom prst="rect">
            <a:avLst/>
          </a:prstGeom>
          <a:solidFill>
            <a:srgbClr val="4C71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4" name="Прямоугольник 13"/>
          <p:cNvSpPr>
            <a:spLocks noChangeArrowheads="1"/>
          </p:cNvSpPr>
          <p:nvPr/>
        </p:nvSpPr>
        <p:spPr bwMode="auto">
          <a:xfrm>
            <a:off x="1349947" y="4726649"/>
            <a:ext cx="2380203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133" b="1" dirty="0">
                <a:solidFill>
                  <a:srgbClr val="446276"/>
                </a:solidFill>
              </a:rPr>
              <a:t>Мобильная панель</a:t>
            </a:r>
            <a:endParaRPr lang="en-US" altLang="ru-RU" sz="2133" b="1" dirty="0">
              <a:solidFill>
                <a:srgbClr val="446276"/>
              </a:solidFill>
            </a:endParaRPr>
          </a:p>
        </p:txBody>
      </p:sp>
      <p:sp>
        <p:nvSpPr>
          <p:cNvPr id="55" name="Прямоугольник 14"/>
          <p:cNvSpPr>
            <a:spLocks noChangeArrowheads="1"/>
          </p:cNvSpPr>
          <p:nvPr/>
        </p:nvSpPr>
        <p:spPr bwMode="auto">
          <a:xfrm>
            <a:off x="7143511" y="3822313"/>
            <a:ext cx="1835182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133" b="1" dirty="0">
                <a:solidFill>
                  <a:srgbClr val="446276"/>
                </a:solidFill>
              </a:rPr>
              <a:t>Cookie </a:t>
            </a:r>
            <a:r>
              <a:rPr lang="ru-RU" sz="2133" b="1" dirty="0">
                <a:solidFill>
                  <a:srgbClr val="446276"/>
                </a:solidFill>
              </a:rPr>
              <a:t>панель </a:t>
            </a:r>
            <a:endParaRPr lang="en-US" altLang="ru-RU" sz="2133" b="1" dirty="0">
              <a:solidFill>
                <a:srgbClr val="446276"/>
              </a:solidFill>
            </a:endParaRPr>
          </a:p>
        </p:txBody>
      </p:sp>
      <p:sp>
        <p:nvSpPr>
          <p:cNvPr id="56" name="Прямоугольник 15"/>
          <p:cNvSpPr>
            <a:spLocks noChangeArrowheads="1"/>
          </p:cNvSpPr>
          <p:nvPr/>
        </p:nvSpPr>
        <p:spPr bwMode="auto">
          <a:xfrm>
            <a:off x="7143511" y="4716615"/>
            <a:ext cx="2435347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133" b="1" dirty="0">
                <a:solidFill>
                  <a:srgbClr val="446276"/>
                </a:solidFill>
              </a:rPr>
              <a:t>User-centric </a:t>
            </a:r>
            <a:r>
              <a:rPr lang="ru-RU" sz="2133" b="1" dirty="0">
                <a:solidFill>
                  <a:srgbClr val="446276"/>
                </a:solidFill>
              </a:rPr>
              <a:t>панель </a:t>
            </a:r>
            <a:endParaRPr lang="en-US" altLang="ru-RU" sz="2133" b="1" dirty="0">
              <a:solidFill>
                <a:srgbClr val="446276"/>
              </a:solidFill>
            </a:endParaRPr>
          </a:p>
        </p:txBody>
      </p:sp>
      <p:sp>
        <p:nvSpPr>
          <p:cNvPr id="57" name="Прямоугольник 8"/>
          <p:cNvSpPr>
            <a:spLocks noChangeArrowheads="1"/>
          </p:cNvSpPr>
          <p:nvPr/>
        </p:nvSpPr>
        <p:spPr bwMode="auto">
          <a:xfrm>
            <a:off x="5092361" y="4701079"/>
            <a:ext cx="773609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ru-RU" sz="2133" b="1" dirty="0">
                <a:solidFill>
                  <a:schemeClr val="bg1"/>
                </a:solidFill>
              </a:rPr>
              <a:t>109k+</a:t>
            </a:r>
            <a:endParaRPr lang="ru-RU" altLang="ru-RU" sz="2133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9"/>
          <p:cNvSpPr>
            <a:spLocks noChangeArrowheads="1"/>
          </p:cNvSpPr>
          <p:nvPr/>
        </p:nvSpPr>
        <p:spPr bwMode="auto">
          <a:xfrm>
            <a:off x="10944441" y="3817977"/>
            <a:ext cx="773609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ru-RU" sz="2133" b="1" dirty="0">
                <a:solidFill>
                  <a:schemeClr val="bg1"/>
                </a:solidFill>
              </a:rPr>
              <a:t>300k+</a:t>
            </a:r>
            <a:endParaRPr lang="ru-RU" altLang="ru-RU" sz="2133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10"/>
          <p:cNvSpPr>
            <a:spLocks noChangeArrowheads="1"/>
          </p:cNvSpPr>
          <p:nvPr/>
        </p:nvSpPr>
        <p:spPr bwMode="auto">
          <a:xfrm>
            <a:off x="10936405" y="4686716"/>
            <a:ext cx="635751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ru-RU" sz="2133" b="1" dirty="0">
                <a:solidFill>
                  <a:schemeClr val="bg1"/>
                </a:solidFill>
              </a:rPr>
              <a:t>11k+</a:t>
            </a:r>
            <a:endParaRPr lang="ru-RU" altLang="ru-RU" sz="2133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840356" y="1802299"/>
            <a:ext cx="991187" cy="798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49" y="1959738"/>
            <a:ext cx="427009" cy="488583"/>
          </a:xfrm>
          <a:prstGeom prst="rect">
            <a:avLst/>
          </a:prstGeom>
        </p:spPr>
      </p:pic>
      <p:sp>
        <p:nvSpPr>
          <p:cNvPr id="19" name="Прямоугольник 16"/>
          <p:cNvSpPr>
            <a:spLocks noChangeArrowheads="1"/>
          </p:cNvSpPr>
          <p:nvPr/>
        </p:nvSpPr>
        <p:spPr bwMode="auto">
          <a:xfrm>
            <a:off x="7076473" y="1895511"/>
            <a:ext cx="2841483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r>
              <a:rPr lang="ru-RU" altLang="ru-RU" sz="2133" b="1" dirty="0">
                <a:solidFill>
                  <a:srgbClr val="446276"/>
                </a:solidFill>
              </a:rPr>
              <a:t>Пациенты </a:t>
            </a:r>
            <a:r>
              <a:rPr lang="ru-RU" altLang="ru-RU" sz="1867" i="1" dirty="0">
                <a:solidFill>
                  <a:srgbClr val="446276"/>
                </a:solidFill>
              </a:rPr>
              <a:t>(</a:t>
            </a:r>
            <a:r>
              <a:rPr lang="uk-UA" altLang="ru-RU" sz="1867" i="1" dirty="0" err="1">
                <a:solidFill>
                  <a:srgbClr val="446276"/>
                </a:solidFill>
              </a:rPr>
              <a:t>медицинский</a:t>
            </a:r>
            <a:r>
              <a:rPr lang="uk-UA" altLang="ru-RU" sz="1867" i="1" dirty="0">
                <a:solidFill>
                  <a:srgbClr val="446276"/>
                </a:solidFill>
              </a:rPr>
              <a:t> </a:t>
            </a:r>
            <a:endParaRPr lang="en-US" altLang="ru-RU" sz="1867" i="1" dirty="0">
              <a:solidFill>
                <a:srgbClr val="446276"/>
              </a:solidFill>
            </a:endParaRPr>
          </a:p>
          <a:p>
            <a:r>
              <a:rPr lang="uk-UA" altLang="ru-RU" sz="1867" i="1" dirty="0" err="1">
                <a:solidFill>
                  <a:srgbClr val="446276"/>
                </a:solidFill>
              </a:rPr>
              <a:t>профиль</a:t>
            </a:r>
            <a:r>
              <a:rPr lang="uk-UA" altLang="ru-RU" sz="1867" i="1" dirty="0">
                <a:solidFill>
                  <a:srgbClr val="446276"/>
                </a:solidFill>
              </a:rPr>
              <a:t> </a:t>
            </a:r>
            <a:r>
              <a:rPr lang="en-US" altLang="ru-RU" sz="1867" i="1" dirty="0">
                <a:solidFill>
                  <a:srgbClr val="446276"/>
                </a:solidFill>
              </a:rPr>
              <a:t>B2C </a:t>
            </a:r>
            <a:r>
              <a:rPr lang="uk-UA" altLang="ru-RU" sz="1867" i="1" dirty="0" err="1">
                <a:solidFill>
                  <a:srgbClr val="446276"/>
                </a:solidFill>
              </a:rPr>
              <a:t>панели</a:t>
            </a:r>
            <a:r>
              <a:rPr lang="ru-RU" altLang="ru-RU" sz="1867" i="1" dirty="0">
                <a:solidFill>
                  <a:srgbClr val="446276"/>
                </a:solidFill>
              </a:rPr>
              <a:t>)</a:t>
            </a: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10936838" y="2035592"/>
            <a:ext cx="773609" cy="3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ru-RU" sz="2133" b="1" dirty="0">
                <a:solidFill>
                  <a:schemeClr val="bg1"/>
                </a:solidFill>
              </a:rPr>
              <a:t>560k+</a:t>
            </a:r>
            <a:endParaRPr lang="ru-RU" altLang="ru-RU" sz="2133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8" y="4645398"/>
            <a:ext cx="331741" cy="5871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81" y="4658564"/>
            <a:ext cx="402031" cy="53470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65" y="3784043"/>
            <a:ext cx="324969" cy="4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7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95294"/>
            <a:ext cx="1216660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ПОТРЕБИТЕЛЬСКАЯ ОНЛАЙН-ПАНЕЛЬ</a:t>
            </a:r>
          </a:p>
        </p:txBody>
      </p:sp>
      <p:sp>
        <p:nvSpPr>
          <p:cNvPr id="39" name="Подзаголовок 4"/>
          <p:cNvSpPr txBox="1">
            <a:spLocks/>
          </p:cNvSpPr>
          <p:nvPr/>
        </p:nvSpPr>
        <p:spPr bwMode="auto">
          <a:xfrm>
            <a:off x="267871" y="3163448"/>
            <a:ext cx="3511524" cy="540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25400" bIns="25400"/>
          <a:lstStyle/>
          <a:p>
            <a:endParaRPr lang="en-US" altLang="ru-RU" sz="2133" b="1" dirty="0">
              <a:solidFill>
                <a:srgbClr val="446276"/>
              </a:solidFill>
              <a:cs typeface="Arial" pitchFamily="34" charset="0"/>
            </a:endParaRPr>
          </a:p>
          <a:p>
            <a:r>
              <a:rPr lang="ru-RU" altLang="ru-RU" sz="2133" b="1" dirty="0">
                <a:solidFill>
                  <a:srgbClr val="4C7188"/>
                </a:solidFill>
                <a:cs typeface="Arial" pitchFamily="34" charset="0"/>
              </a:rPr>
              <a:t>БЕЛАРУСЬ: </a:t>
            </a:r>
            <a:r>
              <a:rPr lang="en-US" altLang="ru-RU" sz="2133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41 </a:t>
            </a:r>
            <a:r>
              <a:rPr lang="ru-RU" altLang="ru-RU" sz="2133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000+</a:t>
            </a:r>
          </a:p>
        </p:txBody>
      </p:sp>
      <p:sp>
        <p:nvSpPr>
          <p:cNvPr id="40" name="Подзаголовок 4"/>
          <p:cNvSpPr txBox="1">
            <a:spLocks/>
          </p:cNvSpPr>
          <p:nvPr/>
        </p:nvSpPr>
        <p:spPr bwMode="auto">
          <a:xfrm>
            <a:off x="288530" y="4104895"/>
            <a:ext cx="4248151" cy="539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25400" bIns="25400"/>
          <a:lstStyle/>
          <a:p>
            <a:r>
              <a:rPr lang="ru-RU" altLang="ru-RU" sz="2133" b="1" dirty="0">
                <a:solidFill>
                  <a:srgbClr val="4C7188"/>
                </a:solidFill>
                <a:cs typeface="Arial" pitchFamily="34" charset="0"/>
              </a:rPr>
              <a:t>УКРАИНА: </a:t>
            </a:r>
            <a:r>
              <a:rPr lang="en-US" altLang="ru-RU" sz="2133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131 </a:t>
            </a:r>
            <a:r>
              <a:rPr lang="ru-RU" altLang="ru-RU" sz="2133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000+</a:t>
            </a:r>
          </a:p>
        </p:txBody>
      </p:sp>
      <p:sp>
        <p:nvSpPr>
          <p:cNvPr id="41" name="Подзаголовок 4"/>
          <p:cNvSpPr txBox="1">
            <a:spLocks/>
          </p:cNvSpPr>
          <p:nvPr/>
        </p:nvSpPr>
        <p:spPr bwMode="auto">
          <a:xfrm>
            <a:off x="267871" y="4707470"/>
            <a:ext cx="4248151" cy="539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25400" bIns="25400"/>
          <a:lstStyle/>
          <a:p>
            <a:r>
              <a:rPr lang="ru-RU" altLang="ru-RU" sz="2133" b="1" dirty="0">
                <a:solidFill>
                  <a:srgbClr val="FF0000"/>
                </a:solidFill>
                <a:cs typeface="Arial" pitchFamily="34" charset="0"/>
              </a:rPr>
              <a:t>РОССИЯ: </a:t>
            </a:r>
            <a:r>
              <a:rPr lang="en-US" altLang="ru-RU" sz="2133" b="1" dirty="0">
                <a:solidFill>
                  <a:srgbClr val="FF0000"/>
                </a:solidFill>
                <a:cs typeface="Arial" pitchFamily="34" charset="0"/>
              </a:rPr>
              <a:t>524</a:t>
            </a:r>
            <a:r>
              <a:rPr lang="ru-RU" altLang="ru-RU" sz="2133" b="1" dirty="0">
                <a:solidFill>
                  <a:srgbClr val="FF0000"/>
                </a:solidFill>
                <a:cs typeface="Arial" pitchFamily="34" charset="0"/>
              </a:rPr>
              <a:t> 000+</a:t>
            </a:r>
          </a:p>
        </p:txBody>
      </p:sp>
      <p:sp>
        <p:nvSpPr>
          <p:cNvPr id="42" name="Подзаголовок 4"/>
          <p:cNvSpPr txBox="1">
            <a:spLocks/>
          </p:cNvSpPr>
          <p:nvPr/>
        </p:nvSpPr>
        <p:spPr bwMode="auto">
          <a:xfrm>
            <a:off x="273498" y="5975921"/>
            <a:ext cx="4248151" cy="540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25400" bIns="25400"/>
          <a:lstStyle/>
          <a:p>
            <a:r>
              <a:rPr lang="ru-RU" altLang="ru-RU" sz="2133" b="1" dirty="0">
                <a:solidFill>
                  <a:srgbClr val="4C7188"/>
                </a:solidFill>
                <a:cs typeface="Arial" pitchFamily="34" charset="0"/>
              </a:rPr>
              <a:t>КАЗАХСТАН: </a:t>
            </a:r>
            <a:r>
              <a:rPr lang="en-US" altLang="ru-RU" sz="2133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32</a:t>
            </a:r>
            <a:r>
              <a:rPr lang="ru-RU" altLang="ru-RU" sz="2133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000+</a:t>
            </a:r>
          </a:p>
        </p:txBody>
      </p:sp>
    </p:spTree>
    <p:extLst>
      <p:ext uri="{BB962C8B-B14F-4D97-AF65-F5344CB8AC3E}">
        <p14:creationId xmlns:p14="http://schemas.microsoft.com/office/powerpoint/2010/main" val="293592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ПРОГРАММИРОВАНИЕ АНКЕТ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8353" y="1549229"/>
            <a:ext cx="4778940" cy="4917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800"/>
              </a:spcAft>
            </a:pPr>
            <a:r>
              <a:rPr lang="ru-RU" altLang="ru-RU" sz="2400" b="1" dirty="0">
                <a:solidFill>
                  <a:srgbClr val="FF0000"/>
                </a:solidFill>
              </a:rPr>
              <a:t>АНКЕТЫ ЛЮБОЙ СЛОЖНОСТИ:</a:t>
            </a:r>
          </a:p>
          <a:p>
            <a:pPr marL="457189" indent="-457189"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133" b="1" dirty="0">
                <a:solidFill>
                  <a:srgbClr val="4C7188"/>
                </a:solidFill>
              </a:rPr>
              <a:t>Возможность добавления изображений, аудио и видеофайлов</a:t>
            </a:r>
          </a:p>
          <a:p>
            <a:pPr marL="457189" indent="-457189"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133" b="1" dirty="0">
                <a:solidFill>
                  <a:srgbClr val="4C7188"/>
                </a:solidFill>
              </a:rPr>
              <a:t>Ранжирование</a:t>
            </a:r>
          </a:p>
          <a:p>
            <a:pPr marL="457189" indent="-457189"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133" b="1" dirty="0">
                <a:solidFill>
                  <a:srgbClr val="4C7188"/>
                </a:solidFill>
              </a:rPr>
              <a:t>Шкалы</a:t>
            </a:r>
          </a:p>
          <a:p>
            <a:pPr marL="457189" indent="-457189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133" b="1" dirty="0">
                <a:solidFill>
                  <a:srgbClr val="4C7188"/>
                </a:solidFill>
              </a:rPr>
              <a:t>Тестирование внимания к визуальным стимулам </a:t>
            </a:r>
            <a:r>
              <a:rPr lang="en-US" altLang="ru-RU" sz="2133" b="1" dirty="0">
                <a:solidFill>
                  <a:srgbClr val="4C7188"/>
                </a:solidFill>
              </a:rPr>
              <a:t>             </a:t>
            </a:r>
            <a:r>
              <a:rPr lang="ru-RU" altLang="ru-RU" sz="1867" i="1" dirty="0">
                <a:solidFill>
                  <a:srgbClr val="4C7188"/>
                </a:solidFill>
              </a:rPr>
              <a:t>(клик-тесты)</a:t>
            </a:r>
          </a:p>
          <a:p>
            <a:pPr marL="457189" indent="-457189"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133" b="1" dirty="0">
                <a:solidFill>
                  <a:srgbClr val="4C7188"/>
                </a:solidFill>
              </a:rPr>
              <a:t>Симуляция покупок </a:t>
            </a:r>
            <a:r>
              <a:rPr lang="en-US" altLang="ru-RU" sz="2133" b="1" dirty="0">
                <a:solidFill>
                  <a:srgbClr val="4C7188"/>
                </a:solidFill>
              </a:rPr>
              <a:t>        </a:t>
            </a:r>
            <a:r>
              <a:rPr lang="ru-RU" altLang="ru-RU" sz="1867" i="1" dirty="0">
                <a:solidFill>
                  <a:srgbClr val="4C7188"/>
                </a:solidFill>
              </a:rPr>
              <a:t>(виртуальная полка) </a:t>
            </a:r>
          </a:p>
          <a:p>
            <a:pPr marL="457189" indent="-457189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133" b="1" dirty="0">
                <a:solidFill>
                  <a:srgbClr val="4C7188"/>
                </a:solidFill>
              </a:rPr>
              <a:t>Игровые элементы в вопросах</a:t>
            </a:r>
          </a:p>
          <a:p>
            <a:pPr marL="482588">
              <a:buClr>
                <a:srgbClr val="FF0000"/>
              </a:buClr>
            </a:pPr>
            <a:r>
              <a:rPr lang="ru-RU" altLang="ru-RU" sz="1867" i="1" dirty="0">
                <a:solidFill>
                  <a:srgbClr val="4C7188"/>
                </a:solidFill>
              </a:rPr>
              <a:t>(перетаскивание и сортировка объектов)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9"/>
          <a:stretch/>
        </p:blipFill>
        <p:spPr>
          <a:xfrm>
            <a:off x="318053" y="1549230"/>
            <a:ext cx="6360403" cy="49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70" y="2455123"/>
            <a:ext cx="4289777" cy="2592776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ИНТЕРАКТИВНАЯ АНКЕТА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260" y="1428618"/>
            <a:ext cx="11677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4C7188"/>
                </a:solidFill>
              </a:rPr>
              <a:t>Анкета стимулирует респондентов активно участвовать</a:t>
            </a:r>
          </a:p>
          <a:p>
            <a:r>
              <a:rPr lang="ru-RU" altLang="ru-RU" sz="2400" b="1" dirty="0">
                <a:solidFill>
                  <a:srgbClr val="4C7188"/>
                </a:solidFill>
              </a:rPr>
              <a:t>и продуманно отвечать на вопросы </a:t>
            </a:r>
          </a:p>
        </p:txBody>
      </p:sp>
      <p:pic>
        <p:nvPicPr>
          <p:cNvPr id="13" name="Picture 3" descr="C:\Users\Anastasia\YandexDisk\Скриншоты\2014-11-13 21-23-45 Online survey - Google Chr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661" y="5224138"/>
            <a:ext cx="7638236" cy="151259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4" name="Picture 2" descr="C:\Users\Anastasia\YandexDisk\Скриншоты\2014-11-13 21-10-44 Online survey - Google Chro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085" y="2440829"/>
            <a:ext cx="4383324" cy="263287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5039703" y="2629771"/>
            <a:ext cx="1641231" cy="512972"/>
          </a:xfrm>
          <a:prstGeom prst="wedgeRectCallout">
            <a:avLst>
              <a:gd name="adj1" fmla="val -65405"/>
              <a:gd name="adj2" fmla="val -334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5063149" y="2678759"/>
            <a:ext cx="159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DRAG &amp; DROP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0284070" y="2156067"/>
            <a:ext cx="1641231" cy="533764"/>
          </a:xfrm>
          <a:prstGeom prst="wedgeRectCallout">
            <a:avLst>
              <a:gd name="adj1" fmla="val -72262"/>
              <a:gd name="adj2" fmla="val 433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TextBox 17"/>
          <p:cNvSpPr txBox="1"/>
          <p:nvPr/>
        </p:nvSpPr>
        <p:spPr>
          <a:xfrm>
            <a:off x="10307056" y="2193087"/>
            <a:ext cx="159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Ранжирование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33618" y="5481527"/>
            <a:ext cx="1641231" cy="671076"/>
          </a:xfrm>
          <a:prstGeom prst="wedgeRectCallout">
            <a:avLst>
              <a:gd name="adj1" fmla="val 62595"/>
              <a:gd name="adj2" fmla="val 291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68787" y="5509683"/>
            <a:ext cx="159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Цветовая</a:t>
            </a:r>
          </a:p>
          <a:p>
            <a:r>
              <a:rPr lang="ru-RU" sz="1600" b="1" i="1" dirty="0">
                <a:solidFill>
                  <a:schemeClr val="bg1"/>
                </a:solidFill>
              </a:rPr>
              <a:t>шкала</a:t>
            </a:r>
          </a:p>
        </p:txBody>
      </p:sp>
    </p:spTree>
    <p:extLst>
      <p:ext uri="{BB962C8B-B14F-4D97-AF65-F5344CB8AC3E}">
        <p14:creationId xmlns:p14="http://schemas.microsoft.com/office/powerpoint/2010/main" val="426351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КЛИК-ТЕСТЫ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982" y="4298698"/>
            <a:ext cx="4538021" cy="103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1. Координатный клик-тест</a:t>
            </a:r>
            <a:r>
              <a:rPr lang="ru-RU" sz="2400" b="1" dirty="0">
                <a:solidFill>
                  <a:srgbClr val="4C7188"/>
                </a:solidFill>
              </a:rPr>
              <a:t>: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1867" b="1" dirty="0">
                <a:solidFill>
                  <a:srgbClr val="4C7188"/>
                </a:solidFill>
              </a:rPr>
              <a:t>сохранение точной координаты клика, анализ в виде «тепловых карт»</a:t>
            </a:r>
            <a:r>
              <a:rPr lang="ru-RU" sz="1867" b="1" dirty="0">
                <a:solidFill>
                  <a:srgbClr val="4C7188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99718" y="1825202"/>
            <a:ext cx="4276577" cy="161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2. Зональный клик-тест</a:t>
            </a:r>
            <a:r>
              <a:rPr lang="ru-RU" sz="2400" b="1" dirty="0">
                <a:solidFill>
                  <a:srgbClr val="4C7188"/>
                </a:solidFill>
              </a:rPr>
              <a:t>: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1867" b="1" dirty="0">
                <a:solidFill>
                  <a:srgbClr val="4C7188"/>
                </a:solidFill>
              </a:rPr>
              <a:t>тестируемое изображение заранее разделяется на отдельные области (зоны) и любой клик респондента фиксируется как выбор одной из них.</a:t>
            </a:r>
            <a:r>
              <a:rPr lang="ru-RU" sz="1867" b="1" dirty="0">
                <a:solidFill>
                  <a:srgbClr val="4C7188"/>
                </a:solidFill>
                <a:cs typeface="Arial" pitchFamily="34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3603" y="4298697"/>
            <a:ext cx="6460212" cy="103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3. Текстовый клик-тест</a:t>
            </a:r>
            <a:r>
              <a:rPr lang="ru-RU" sz="2400" b="1" dirty="0">
                <a:solidFill>
                  <a:srgbClr val="4C7188"/>
                </a:solidFill>
              </a:rPr>
              <a:t>: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1867" b="1" dirty="0">
                <a:solidFill>
                  <a:srgbClr val="4C7188"/>
                </a:solidFill>
              </a:rPr>
              <a:t> частный случай зонального клик-теста. «Зоной» является слово, словосочетание или предложение, которое можно отметить.</a:t>
            </a:r>
            <a:r>
              <a:rPr lang="ru-RU" sz="1867" b="1" dirty="0">
                <a:solidFill>
                  <a:srgbClr val="4C7188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084" y="5445040"/>
            <a:ext cx="6263125" cy="103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click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94" y="1528690"/>
            <a:ext cx="2040133" cy="25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6900" r="17780" b="14166"/>
          <a:stretch/>
        </p:blipFill>
        <p:spPr bwMode="auto">
          <a:xfrm>
            <a:off x="3597823" y="1382901"/>
            <a:ext cx="3858523" cy="261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7939" r="19301" b="14722"/>
          <a:stretch/>
        </p:blipFill>
        <p:spPr bwMode="auto">
          <a:xfrm>
            <a:off x="322217" y="1346726"/>
            <a:ext cx="3821987" cy="25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6667" r="17507" b="12962"/>
          <a:stretch/>
        </p:blipFill>
        <p:spPr bwMode="auto">
          <a:xfrm>
            <a:off x="322217" y="4016552"/>
            <a:ext cx="3821987" cy="261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019" y="385936"/>
            <a:ext cx="9885168" cy="7894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ШЕЛФ-ТЕСТЫ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3581" y="1484393"/>
            <a:ext cx="72020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C7188"/>
                </a:solidFill>
              </a:rPr>
              <a:t>Интерактивные полки</a:t>
            </a:r>
          </a:p>
          <a:p>
            <a:pPr marL="380990" indent="-380990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C7188"/>
                </a:solidFill>
              </a:rPr>
              <a:t>Детальное изучение продукта (3</a:t>
            </a:r>
            <a:r>
              <a:rPr lang="en-US" sz="2400" b="1" dirty="0">
                <a:solidFill>
                  <a:srgbClr val="4C7188"/>
                </a:solidFill>
              </a:rPr>
              <a:t>D</a:t>
            </a:r>
            <a:r>
              <a:rPr lang="ru-RU" sz="2400" b="1" dirty="0">
                <a:solidFill>
                  <a:srgbClr val="4C7188"/>
                </a:solidFill>
              </a:rPr>
              <a:t> вращение)</a:t>
            </a:r>
          </a:p>
          <a:p>
            <a:pPr marL="380990" indent="-380990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C7188"/>
                </a:solidFill>
              </a:rPr>
              <a:t>Рандомизация продуктов на полке</a:t>
            </a:r>
          </a:p>
          <a:p>
            <a:pPr marL="380990" indent="-380990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C7188"/>
                </a:solidFill>
              </a:rPr>
              <a:t>Симуляция интернет-покупки: с возможностью ограничения по сумме покупки и без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717366" y="4016552"/>
            <a:ext cx="7083095" cy="2616485"/>
            <a:chOff x="3305249" y="4017740"/>
            <a:chExt cx="2590800" cy="95703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9" t="6657" r="17477" b="59854"/>
            <a:stretch/>
          </p:blipFill>
          <p:spPr bwMode="auto">
            <a:xfrm>
              <a:off x="3305249" y="4017740"/>
              <a:ext cx="2590800" cy="74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9" t="84796" r="17477" b="5596"/>
            <a:stretch/>
          </p:blipFill>
          <p:spPr bwMode="auto">
            <a:xfrm>
              <a:off x="3305249" y="4761400"/>
              <a:ext cx="2590800" cy="21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277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Широкоэкранный</PresentationFormat>
  <Paragraphs>53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 Donskih</dc:creator>
  <cp:lastModifiedBy>Anton Donskih</cp:lastModifiedBy>
  <cp:revision>1</cp:revision>
  <dcterms:created xsi:type="dcterms:W3CDTF">2018-08-10T11:34:21Z</dcterms:created>
  <dcterms:modified xsi:type="dcterms:W3CDTF">2018-08-10T11:34:38Z</dcterms:modified>
</cp:coreProperties>
</file>